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9" r:id="rId5"/>
    <p:sldMasterId id="2147483660" r:id="rId6"/>
    <p:sldMasterId id="2147483672" r:id="rId7"/>
  </p:sldMasterIdLst>
  <p:notesMasterIdLst>
    <p:notesMasterId r:id="rId29"/>
  </p:notesMasterIdLst>
  <p:sldIdLst>
    <p:sldId id="296" r:id="rId8"/>
    <p:sldId id="307" r:id="rId9"/>
    <p:sldId id="356" r:id="rId10"/>
    <p:sldId id="342" r:id="rId11"/>
    <p:sldId id="354" r:id="rId12"/>
    <p:sldId id="355" r:id="rId13"/>
    <p:sldId id="352" r:id="rId14"/>
    <p:sldId id="351" r:id="rId15"/>
    <p:sldId id="350" r:id="rId16"/>
    <p:sldId id="349" r:id="rId17"/>
    <p:sldId id="348" r:id="rId18"/>
    <p:sldId id="347" r:id="rId19"/>
    <p:sldId id="346" r:id="rId20"/>
    <p:sldId id="360" r:id="rId21"/>
    <p:sldId id="345" r:id="rId22"/>
    <p:sldId id="359" r:id="rId23"/>
    <p:sldId id="358" r:id="rId24"/>
    <p:sldId id="357" r:id="rId25"/>
    <p:sldId id="361" r:id="rId26"/>
    <p:sldId id="344" r:id="rId27"/>
    <p:sldId id="362" r:id="rId28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B0B"/>
    <a:srgbClr val="C7410B"/>
    <a:srgbClr val="8D4427"/>
    <a:srgbClr val="E0A998"/>
    <a:srgbClr val="EFD989"/>
    <a:srgbClr val="F7B7BD"/>
    <a:srgbClr val="F18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 snapToGrid="0">
      <p:cViewPr varScale="1">
        <p:scale>
          <a:sx n="69" d="100"/>
          <a:sy n="69" d="100"/>
        </p:scale>
        <p:origin x="7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8CC42-64C3-4E7F-B171-EB91121B0A42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10E5-2D00-46F4-82EE-079F61D19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18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5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99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70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63F7-D89F-4300-9D98-A370E8ED12E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1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A9B6-F545-49AF-977B-825BD6DE3EFB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9B83-5CA3-47FC-A02D-F4321F08343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0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BA7E-C18F-4B11-BF00-C3CFCE880303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16C5-F9F0-4732-A59D-CF9BA3E9E0DF}" type="datetime1">
              <a:rPr lang="en-US" smtClean="0"/>
              <a:t>30-Mar-21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76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5945-9632-42AD-B49B-720463761353}" type="datetime1">
              <a:rPr lang="en-US" smtClean="0"/>
              <a:t>30-Mar-21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604D-0D04-4E24-A3BD-7B0EA6679384}" type="datetime1">
              <a:rPr lang="en-US" smtClean="0"/>
              <a:t>30-Mar-21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47AC-E300-448C-B130-2A548F4A556C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9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71EE-8FE7-4BF5-BB9E-3CBFBB7A23FE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2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EA42-D298-459D-8B0B-7CBD8DD03C9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9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850B-1C48-4C29-99F7-3644C0BD3BB0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3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6B2D-3FB9-42FD-9927-316A30D98F0E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6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5ABD-C7B5-4A7C-84D9-B83C411117C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1772-6FEF-4BAA-8138-C924BDF2F367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C5DF-82DD-48DF-83E5-6708C09BCC35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8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EFC3-597F-42D6-9F42-64B43F7884AB}" type="datetime1">
              <a:rPr lang="en-US" smtClean="0"/>
              <a:t>30-Mar-21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96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2981-365E-47BE-88EA-83EA763BA944}" type="datetime1">
              <a:rPr lang="en-US" smtClean="0"/>
              <a:t>30-Mar-21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9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1DC0-BD77-4C6C-B77E-C38FF1E52DD5}" type="datetime1">
              <a:rPr lang="en-US" smtClean="0"/>
              <a:t>30-Mar-21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7708-C714-460D-8247-C5D18FCB3280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00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86A6-8E1F-4248-92C0-64FCDD490BA6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9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C906-1193-4CB7-94D8-C92C8A26E99D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6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022E-7816-4847-9E24-3E8C5833FFE3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0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56CE-0FC4-4CBC-8C9C-057A5FEF6475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6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77CC-D2FD-4020-900C-60E3DF8A15C8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12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2ED-E0AA-4DA1-96DE-FD3F29FF5DA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5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E525-0CE9-4D59-8C39-808B537B5AD0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11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6055-E9EE-4249-8E4F-5D21CDBDEB1D}" type="datetime1">
              <a:rPr lang="en-US" smtClean="0"/>
              <a:t>30-Mar-21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47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FF8-3F03-427C-B5D9-DB26EF759517}" type="datetime1">
              <a:rPr lang="en-US" smtClean="0"/>
              <a:t>30-Mar-21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1CA1-DBCB-4F78-983C-32E3E113B58D}" type="datetime1">
              <a:rPr lang="en-US" smtClean="0"/>
              <a:t>30-Mar-21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1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E189-8164-4A39-BC0A-1A2B16F6F021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34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278A-D30E-4D50-B96D-B191A814B33E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87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5E92-03EF-402F-BDC1-6D12ABDF5B0E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8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2BA3-7996-4B32-9FC0-B9D99C3533AA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093" y="1189973"/>
            <a:ext cx="10997852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50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49" y="1606006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 smtClean="0"/>
              <a:t>30-Mar-21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 smtClean="0"/>
              <a:t>30-Mar-21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 smtClean="0"/>
              <a:t>30-Mar-21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3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31257" y="294320"/>
            <a:ext cx="9129486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432520" y="6373653"/>
            <a:ext cx="194128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30-Mar-21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10986931" y="6347050"/>
            <a:ext cx="80191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231906" y="524442"/>
            <a:ext cx="20026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945042" y="135448"/>
            <a:ext cx="19165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572366" y="135448"/>
            <a:ext cx="113822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251932" y="6398315"/>
            <a:ext cx="320433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11558285" y="6285387"/>
            <a:ext cx="454905" cy="356943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05" y="135448"/>
            <a:ext cx="566958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72783" y="135448"/>
            <a:ext cx="204457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26" y="6043824"/>
            <a:ext cx="868683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" y="6214968"/>
            <a:ext cx="2655568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6714494" y="2503271"/>
            <a:ext cx="385984" cy="837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6820534" y="2236938"/>
            <a:ext cx="173904" cy="83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EDA-973E-4528-A77C-D6E1232A8CC5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C22EE-B079-4A9B-918D-A34AAF35CCEF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480CF-91EF-4726-A2CB-32588A5BFB14}" type="datetime1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en.wikipedia.org/wiki/Image:Opampsummin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07" y="3236555"/>
            <a:ext cx="4737380" cy="267011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220"/>
          <a:stretch/>
        </p:blipFill>
        <p:spPr bwMode="auto">
          <a:xfrm rot="16200000">
            <a:off x="7571907" y="2190138"/>
            <a:ext cx="2670116" cy="4762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59407" y="438683"/>
            <a:ext cx="99461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 dirty="0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K J Somaiya College of Engineering, Mumbai-77</a:t>
            </a:r>
          </a:p>
          <a:p>
            <a:pPr algn="ctr"/>
            <a:r>
              <a:rPr lang="en-IN" sz="2400" b="1" cap="small" dirty="0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(Constituent college of Somaiya Vidyavihar University)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Operational Amplifiers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Presented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by: </a:t>
            </a:r>
            <a:endParaRPr lang="en-US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Prof. S A Hanumante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71875"/>
          </a:xfrm>
        </p:spPr>
        <p:txBody>
          <a:bodyPr/>
          <a:lstStyle/>
          <a:p>
            <a:r>
              <a:rPr lang="en-US" dirty="0"/>
              <a:t>Ideal versus Real Op-Amps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228339"/>
              </p:ext>
            </p:extLst>
          </p:nvPr>
        </p:nvGraphicFramePr>
        <p:xfrm>
          <a:off x="755361" y="886692"/>
          <a:ext cx="10972800" cy="25652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49148">
                  <a:extLst>
                    <a:ext uri="{9D8B030D-6E8A-4147-A177-3AD203B41FA5}">
                      <a16:colId xmlns:a16="http://schemas.microsoft.com/office/drawing/2014/main" val="3182375198"/>
                    </a:ext>
                  </a:extLst>
                </a:gridCol>
                <a:gridCol w="3166052">
                  <a:extLst>
                    <a:ext uri="{9D8B030D-6E8A-4147-A177-3AD203B41FA5}">
                      <a16:colId xmlns:a16="http://schemas.microsoft.com/office/drawing/2014/main" val="229811635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79563157"/>
                    </a:ext>
                  </a:extLst>
                </a:gridCol>
              </a:tblGrid>
              <a:tr h="49690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Parameter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Ideal Op-Amp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Real Op-Amp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3492926824"/>
                  </a:ext>
                </a:extLst>
              </a:tr>
              <a:tr h="50062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Differential Voltage Gain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∞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10</a:t>
                      </a:r>
                      <a:r>
                        <a:rPr lang="en-US" sz="2700" u="none" strike="noStrike" baseline="30000" dirty="0"/>
                        <a:t>5</a:t>
                      </a:r>
                      <a:r>
                        <a:rPr lang="en-US" sz="2700" u="none" strike="noStrike" dirty="0"/>
                        <a:t> - 10</a:t>
                      </a:r>
                      <a:r>
                        <a:rPr lang="en-US" sz="2700" u="none" strike="noStrike" baseline="30000" dirty="0"/>
                        <a:t>9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3643133260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Gain Bandwidth Product (Hz)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∞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1-20 MHz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2256950939"/>
                  </a:ext>
                </a:extLst>
              </a:tr>
              <a:tr h="58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Input Resistance (R)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∞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opperplate Gothic Light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700" u="none" strike="noStrike" dirty="0"/>
                        <a:t>10</a:t>
                      </a:r>
                      <a:r>
                        <a:rPr lang="el-GR" sz="2700" u="none" strike="noStrike" baseline="30000" dirty="0"/>
                        <a:t>6</a:t>
                      </a:r>
                      <a:r>
                        <a:rPr lang="el-GR" sz="2700" u="none" strike="noStrike" dirty="0"/>
                        <a:t> - 10</a:t>
                      </a:r>
                      <a:r>
                        <a:rPr lang="el-GR" sz="2700" u="none" strike="noStrike" baseline="30000" dirty="0"/>
                        <a:t>12</a:t>
                      </a:r>
                      <a:r>
                        <a:rPr lang="el-GR" sz="2700" u="none" strike="noStrike" dirty="0"/>
                        <a:t> Ω</a:t>
                      </a:r>
                      <a:endParaRPr lang="el-GR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2153369495"/>
                  </a:ext>
                </a:extLst>
              </a:tr>
              <a:tr h="49690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/>
                        <a:t>Output Resistance (R)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/>
                        <a:t>0</a:t>
                      </a:r>
                      <a:endParaRPr lang="en-US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2700" u="none" strike="noStrike" dirty="0"/>
                        <a:t>100 - 1000 Ω</a:t>
                      </a:r>
                      <a:endParaRPr lang="el-GR" sz="27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212" marR="9212" marT="9212" marB="0" anchor="b"/>
                </a:tc>
                <a:extLst>
                  <a:ext uri="{0D108BD9-81ED-4DB2-BD59-A6C34878D82A}">
                    <a16:rowId xmlns:a16="http://schemas.microsoft.com/office/drawing/2014/main" val="172293784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92582" y="3865418"/>
            <a:ext cx="6234545" cy="217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4109" y="3865418"/>
            <a:ext cx="26601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7709" y="3941618"/>
            <a:ext cx="2438400" cy="209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419109" y="4094018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19109" y="48560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181109" y="5008418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6352309" y="4246418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574893"/>
          </a:xfrm>
        </p:spPr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8643" y="908991"/>
            <a:ext cx="10972800" cy="4525963"/>
          </a:xfrm>
        </p:spPr>
        <p:txBody>
          <a:bodyPr/>
          <a:lstStyle/>
          <a:p>
            <a:pPr marL="1435100"/>
            <a:r>
              <a:rPr lang="de-DE" dirty="0"/>
              <a:t>What is an Op-Amp?</a:t>
            </a:r>
          </a:p>
          <a:p>
            <a:pPr marL="1435100"/>
            <a:r>
              <a:rPr lang="de-DE" dirty="0"/>
              <a:t>Characteristics of Ideal and Real Op-Amps</a:t>
            </a:r>
          </a:p>
          <a:p>
            <a:pPr marL="1435100"/>
            <a:r>
              <a:rPr lang="de-DE" dirty="0">
                <a:solidFill>
                  <a:schemeClr val="accent1"/>
                </a:solidFill>
              </a:rPr>
              <a:t>Common Op-Amp Circuits</a:t>
            </a:r>
          </a:p>
          <a:p>
            <a:pPr marL="1435100"/>
            <a:r>
              <a:rPr lang="de-DE" dirty="0"/>
              <a:t>Applications of Op-Amps</a:t>
            </a:r>
          </a:p>
          <a:p>
            <a:pPr marL="1435100"/>
            <a:r>
              <a:rPr lang="de-DE" dirty="0"/>
              <a:t>References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16457"/>
          </a:xfrm>
        </p:spPr>
        <p:txBody>
          <a:bodyPr/>
          <a:lstStyle/>
          <a:p>
            <a:r>
              <a:rPr lang="en-US" dirty="0" smtClean="0"/>
              <a:t>Basic Op-Amp Circuits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7855" y="1461657"/>
            <a:ext cx="8383718" cy="12695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smtClean="0"/>
              <a:t>An op-amp amplifies the difference of the inputs V</a:t>
            </a:r>
            <a:r>
              <a:rPr lang="en-US" sz="2600" baseline="-25000" smtClean="0"/>
              <a:t>+</a:t>
            </a:r>
            <a:r>
              <a:rPr lang="en-US" sz="2600" smtClean="0"/>
              <a:t> and V</a:t>
            </a:r>
            <a:r>
              <a:rPr lang="en-US" sz="2600" baseline="-25000" smtClean="0"/>
              <a:t>-</a:t>
            </a:r>
            <a:r>
              <a:rPr lang="en-US" sz="2600" smtClean="0"/>
              <a:t> (known as the differential input voltage)</a:t>
            </a:r>
          </a:p>
          <a:p>
            <a:r>
              <a:rPr lang="en-US" sz="2600" smtClean="0"/>
              <a:t>This is the equation for an </a:t>
            </a:r>
            <a:r>
              <a:rPr lang="en-US" sz="2600" i="1" smtClean="0"/>
              <a:t>open loop</a:t>
            </a:r>
            <a:r>
              <a:rPr lang="en-US" sz="2600" smtClean="0"/>
              <a:t> gain amplifier:</a:t>
            </a:r>
          </a:p>
          <a:p>
            <a:endParaRPr lang="en-US" sz="26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90255" y="4018071"/>
            <a:ext cx="8383718" cy="2300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600" dirty="0" smtClean="0"/>
              <a:t>K</a:t>
            </a:r>
            <a:r>
              <a:rPr lang="en-US" sz="2600" baseline="-25000" dirty="0" smtClean="0"/>
              <a:t> </a:t>
            </a:r>
            <a:r>
              <a:rPr lang="en-US" sz="2600" dirty="0" smtClean="0"/>
              <a:t>is typically very large – at around 10,000 or more for IC Op-Amps</a:t>
            </a:r>
            <a:endParaRPr kumimoji="0" lang="en-US" sz="2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600" i="0" dirty="0" smtClean="0"/>
              <a:t>This equation is the basis for all the types of amps we will be discussing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57255" y="2995835"/>
            <a:ext cx="23622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out </a:t>
            </a:r>
            <a:r>
              <a:rPr lang="en-US" sz="2800" dirty="0" smtClean="0"/>
              <a:t>= K(</a:t>
            </a:r>
            <a:r>
              <a:rPr lang="en-US" sz="2800" dirty="0" smtClean="0">
                <a:solidFill>
                  <a:schemeClr val="bg1"/>
                </a:solidFill>
              </a:rPr>
              <a:t>V</a:t>
            </a:r>
            <a:r>
              <a:rPr lang="en-US" sz="2800" baseline="-250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chemeClr val="bg1"/>
                </a:solidFill>
              </a:rPr>
              <a:t>-V</a:t>
            </a:r>
            <a:r>
              <a:rPr lang="en-US" sz="2800" baseline="-25000" dirty="0" smtClean="0">
                <a:solidFill>
                  <a:schemeClr val="bg1"/>
                </a:solidFill>
              </a:rPr>
              <a:t>-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87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16457"/>
          </a:xfrm>
        </p:spPr>
        <p:txBody>
          <a:bodyPr/>
          <a:lstStyle/>
          <a:p>
            <a:r>
              <a:rPr lang="en-US" dirty="0"/>
              <a:t>Open Loop vs Closed </a:t>
            </a:r>
            <a:r>
              <a:rPr lang="en-US" dirty="0" smtClean="0"/>
              <a:t>Loop Circuit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6618" y="1300877"/>
            <a:ext cx="8383718" cy="126958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 closed loop op-amp has feedback from the output to the input, an open loop op-amp does not</a:t>
            </a:r>
          </a:p>
          <a:p>
            <a:endParaRPr lang="en-US" sz="2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27218" y="5077691"/>
            <a:ext cx="16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Open Loop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7218" y="5077691"/>
            <a:ext cx="18286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Closed Loop</a:t>
            </a:r>
            <a:endParaRPr lang="en-US" sz="26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9887" y="2570459"/>
            <a:ext cx="2158584" cy="228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740" y="2570459"/>
            <a:ext cx="4619625" cy="229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2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7"/>
            <a:ext cx="9870510" cy="588748"/>
          </a:xfrm>
        </p:spPr>
        <p:txBody>
          <a:bodyPr/>
          <a:lstStyle/>
          <a:p>
            <a:r>
              <a:rPr lang="en-US" dirty="0" smtClean="0"/>
              <a:t>Op-Amp as Non-Inverting Amplifier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6518" y="831275"/>
            <a:ext cx="530017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Amplifies the input voltage by a constant</a:t>
            </a:r>
          </a:p>
          <a:p>
            <a:r>
              <a:rPr lang="en-US" sz="2600" dirty="0" smtClean="0"/>
              <a:t>Closed loop op-amp</a:t>
            </a:r>
          </a:p>
          <a:p>
            <a:r>
              <a:rPr lang="en-US" sz="2600" dirty="0" smtClean="0"/>
              <a:t>Voltage input connected to non-inverting input</a:t>
            </a:r>
          </a:p>
          <a:p>
            <a:r>
              <a:rPr lang="en-US" sz="2600" dirty="0" smtClean="0"/>
              <a:t>Voltage output connected to inverting input through a feedback resistor</a:t>
            </a:r>
          </a:p>
          <a:p>
            <a:r>
              <a:rPr lang="en-US" sz="2600" dirty="0" smtClean="0"/>
              <a:t>Inverting input is also connected to ground</a:t>
            </a:r>
          </a:p>
          <a:p>
            <a:r>
              <a:rPr lang="en-US" sz="2600" dirty="0" smtClean="0"/>
              <a:t>Non-inverting input is only determined by voltage output</a:t>
            </a:r>
          </a:p>
          <a:p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5734" y="1631185"/>
            <a:ext cx="4094539" cy="2774279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15092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685729"/>
          </a:xfrm>
        </p:spPr>
        <p:txBody>
          <a:bodyPr/>
          <a:lstStyle/>
          <a:p>
            <a:r>
              <a:rPr lang="en-US" dirty="0"/>
              <a:t>Op-Amp as </a:t>
            </a:r>
            <a:r>
              <a:rPr lang="en-US" dirty="0" smtClean="0"/>
              <a:t>Non-Inverting </a:t>
            </a:r>
            <a:r>
              <a:rPr lang="en-US" dirty="0"/>
              <a:t>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89764" y="1249559"/>
                <a:ext cx="414725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𝑛𝑜𝑛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1249559"/>
                <a:ext cx="414725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89764" y="1897573"/>
                <a:ext cx="50292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 smtClean="0">
                    <a:solidFill>
                      <a:schemeClr val="tx1"/>
                    </a:solidFill>
                  </a:rPr>
                  <a:t>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</a:rPr>
                  <a:t>, 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1897573"/>
                <a:ext cx="5029200" cy="523220"/>
              </a:xfrm>
              <a:prstGeom prst="rect">
                <a:avLst/>
              </a:prstGeom>
              <a:blipFill>
                <a:blip r:embed="rId3"/>
                <a:stretch>
                  <a:fillRect l="-2545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47151" y="3630817"/>
                <a:ext cx="3039940" cy="7723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28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51" y="3630817"/>
                <a:ext cx="3039940" cy="772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89764" y="4514438"/>
                <a:ext cx="3810000" cy="760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)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4514438"/>
                <a:ext cx="3810000" cy="760336"/>
              </a:xfrm>
              <a:prstGeom prst="rect">
                <a:avLst/>
              </a:prstGeom>
              <a:blipFill>
                <a:blip r:embed="rId5"/>
                <a:stretch>
                  <a:fillRect b="-40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13018" y="5096622"/>
                <a:ext cx="4354537" cy="9694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baseline="-25000" dirty="0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𝑉𝑖𝑛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(1+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018" y="5096622"/>
                <a:ext cx="4354537" cy="969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5219" y="1528417"/>
            <a:ext cx="4964672" cy="2608330"/>
          </a:xfrm>
          <a:prstGeom prst="rect">
            <a:avLst/>
          </a:prstGeom>
          <a:solidFill>
            <a:sysClr val="window" lastClr="FFFFF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00447" y="2488501"/>
                <a:ext cx="4870861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47" y="2488501"/>
                <a:ext cx="4870861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 </a:t>
            </a:r>
            <a:r>
              <a:rPr lang="en-US" dirty="0" smtClean="0"/>
              <a:t>as Inverting Amplifier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65189" y="1089767"/>
            <a:ext cx="7308994" cy="452596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Amplifies and inverts the input voltage</a:t>
            </a:r>
          </a:p>
          <a:p>
            <a:r>
              <a:rPr lang="en-US" sz="2600" dirty="0" smtClean="0"/>
              <a:t>Closed loop op-amp</a:t>
            </a:r>
          </a:p>
          <a:p>
            <a:r>
              <a:rPr lang="en-US" sz="2600" dirty="0" smtClean="0"/>
              <a:t>Non-inverting input is determined by </a:t>
            </a:r>
            <a:r>
              <a:rPr lang="en-US" sz="2600" i="1" dirty="0" smtClean="0"/>
              <a:t>both</a:t>
            </a:r>
            <a:r>
              <a:rPr lang="en-US" sz="2600" dirty="0" smtClean="0"/>
              <a:t> voltage input and output</a:t>
            </a:r>
          </a:p>
          <a:p>
            <a:r>
              <a:rPr lang="en-US" sz="2600" dirty="0" smtClean="0"/>
              <a:t>The polarity of the output voltage is opposite to that of the input voltage</a:t>
            </a:r>
          </a:p>
          <a:p>
            <a:r>
              <a:rPr lang="en-US" sz="2600" dirty="0" smtClean="0"/>
              <a:t>Input Voltage is connected to inverting terminal</a:t>
            </a:r>
          </a:p>
          <a:p>
            <a:r>
              <a:rPr lang="en-US" sz="2600" dirty="0" smtClean="0"/>
              <a:t>Output Voltage is </a:t>
            </a:r>
            <a:r>
              <a:rPr lang="en-US" sz="2600" dirty="0" err="1" smtClean="0"/>
              <a:t>fedback</a:t>
            </a:r>
            <a:r>
              <a:rPr lang="en-US" sz="2600" dirty="0" smtClean="0"/>
              <a:t> to inverting input through a feedback resistor</a:t>
            </a:r>
          </a:p>
          <a:p>
            <a:r>
              <a:rPr lang="en-US" sz="2600" dirty="0" smtClean="0"/>
              <a:t>Non-inverting input is grounded</a:t>
            </a:r>
          </a:p>
          <a:p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4183" y="1921640"/>
            <a:ext cx="3550890" cy="2415191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13809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2055" y="398137"/>
            <a:ext cx="9870510" cy="588748"/>
          </a:xfrm>
        </p:spPr>
        <p:txBody>
          <a:bodyPr/>
          <a:lstStyle/>
          <a:p>
            <a:r>
              <a:rPr lang="en-US" dirty="0"/>
              <a:t>Op-Amp as Inverting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3111" y="1295063"/>
            <a:ext cx="4572001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Apply KCL at inverting node of OPAMP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3401" y="2249170"/>
                <a:ext cx="4382779" cy="3308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baseline="-25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i="1" baseline="-25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8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 baseline="-2500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den>
                      </m:f>
                    </m:oMath>
                  </m:oMathPara>
                </a14:m>
                <a:endParaRPr lang="en-US" sz="2800" baseline="-25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01" y="2249170"/>
                <a:ext cx="4382779" cy="330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26179" y="5526107"/>
                <a:ext cx="3990112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 baseline="-2500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79" y="5526107"/>
                <a:ext cx="3990112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5546" y="1657096"/>
            <a:ext cx="4996977" cy="2914904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20739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 as </a:t>
            </a:r>
            <a:r>
              <a:rPr lang="en-US" dirty="0" smtClean="0"/>
              <a:t>Adder/Summing </a:t>
            </a:r>
            <a:r>
              <a:rPr lang="en-US" dirty="0"/>
              <a:t>Amplifier</a:t>
            </a:r>
          </a:p>
        </p:txBody>
      </p:sp>
      <p:pic>
        <p:nvPicPr>
          <p:cNvPr id="5" name="Picture 16" descr="Summing amplifier">
            <a:hlinkClick r:id="rId2" tooltip="Summing amplifier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" y="1089766"/>
            <a:ext cx="5119539" cy="352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V_\mathrm{out} = - R_\mathrm{f} \left( { V_1 \over  R_1 } + { V_2 \over R_2 } + \cdots + {V_n \over R_n} \rig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72" y="3519054"/>
            <a:ext cx="4752110" cy="10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3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 as </a:t>
            </a:r>
            <a:r>
              <a:rPr lang="en-US" dirty="0" smtClean="0"/>
              <a:t>Subtractor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1451697"/>
            <a:ext cx="5546563" cy="35259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24955"/>
              </p:ext>
            </p:extLst>
          </p:nvPr>
        </p:nvGraphicFramePr>
        <p:xfrm>
          <a:off x="7606145" y="2444750"/>
          <a:ext cx="3166804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1701720" imgH="444240" progId="Equation.3">
                  <p:embed/>
                </p:oleObj>
              </mc:Choice>
              <mc:Fallback>
                <p:oleObj name="Equation" r:id="rId4" imgW="1701720" imgH="444240" progId="Equation.3">
                  <p:embed/>
                  <p:pic>
                    <p:nvPicPr>
                      <p:cNvPr id="6042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145" y="2444750"/>
                        <a:ext cx="3166804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17682"/>
              </p:ext>
            </p:extLst>
          </p:nvPr>
        </p:nvGraphicFramePr>
        <p:xfrm>
          <a:off x="7910945" y="4502150"/>
          <a:ext cx="2563091" cy="624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6" imgW="787320" imgH="228600" progId="Equation.3">
                  <p:embed/>
                </p:oleObj>
              </mc:Choice>
              <mc:Fallback>
                <p:oleObj name="Equation" r:id="rId6" imgW="787320" imgH="228600" progId="Equation.3">
                  <p:embed/>
                  <p:pic>
                    <p:nvPicPr>
                      <p:cNvPr id="60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945" y="4502150"/>
                        <a:ext cx="2563091" cy="624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131349" y="3675062"/>
            <a:ext cx="282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If all resistors are equal:</a:t>
            </a:r>
          </a:p>
        </p:txBody>
      </p:sp>
    </p:spTree>
    <p:extLst>
      <p:ext uri="{BB962C8B-B14F-4D97-AF65-F5344CB8AC3E}">
        <p14:creationId xmlns:p14="http://schemas.microsoft.com/office/powerpoint/2010/main" val="31653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691" y="2570088"/>
            <a:ext cx="9870510" cy="87495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ea typeface="Times New Roman"/>
                <a:sym typeface="Times New Roman"/>
              </a:rPr>
              <a:t>Operational Amplifiers</a:t>
            </a:r>
            <a:br>
              <a:rPr lang="en-US" b="1" dirty="0">
                <a:solidFill>
                  <a:srgbClr val="002060"/>
                </a:solidFill>
                <a:ea typeface="Times New Roman"/>
                <a:sym typeface="Times New Roman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3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602743"/>
            <a:ext cx="9870510" cy="874951"/>
          </a:xfrm>
        </p:spPr>
        <p:txBody>
          <a:bodyPr/>
          <a:lstStyle/>
          <a:p>
            <a:r>
              <a:rPr lang="en-IN" dirty="0"/>
              <a:t>References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764" y="1934228"/>
            <a:ext cx="10430006" cy="4525963"/>
          </a:xfrm>
        </p:spPr>
        <p:txBody>
          <a:bodyPr/>
          <a:lstStyle/>
          <a:p>
            <a:r>
              <a:rPr lang="en-US" b="1" dirty="0"/>
              <a:t>Op-amps and Linear Integrated </a:t>
            </a:r>
            <a:r>
              <a:rPr lang="en-US" b="1" dirty="0" smtClean="0"/>
              <a:t>Circuits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By </a:t>
            </a:r>
            <a:r>
              <a:rPr lang="en-US" b="1" dirty="0" err="1" smtClean="0"/>
              <a:t>Ramakant</a:t>
            </a:r>
            <a:r>
              <a:rPr lang="en-US" b="1" dirty="0" smtClean="0"/>
              <a:t> A Gaikwad</a:t>
            </a:r>
          </a:p>
          <a:p>
            <a:pPr marL="0" indent="0">
              <a:buNone/>
            </a:pPr>
            <a:r>
              <a:rPr lang="en-US" b="1" dirty="0"/>
              <a:t>	 Publication: </a:t>
            </a:r>
            <a:r>
              <a:rPr lang="en-US" b="1"/>
              <a:t>Pearson </a:t>
            </a:r>
            <a:r>
              <a:rPr lang="en-US" b="1" smtClean="0"/>
              <a:t>Education</a:t>
            </a:r>
            <a:endParaRPr lang="en-US" b="1" dirty="0"/>
          </a:p>
          <a:p>
            <a:r>
              <a:rPr lang="en-US" b="1" dirty="0"/>
              <a:t>Linear Integrated Circuits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By  </a:t>
            </a:r>
            <a:r>
              <a:rPr lang="en-US" b="1" dirty="0" err="1"/>
              <a:t>Choudhary</a:t>
            </a:r>
            <a:r>
              <a:rPr lang="en-US" b="1" dirty="0"/>
              <a:t> D. Roy </a:t>
            </a:r>
            <a:r>
              <a:rPr lang="en-US" b="1" dirty="0" smtClean="0"/>
              <a:t> &amp; </a:t>
            </a:r>
            <a:r>
              <a:rPr lang="en-US" b="1" dirty="0" err="1" smtClean="0"/>
              <a:t>Shail</a:t>
            </a:r>
            <a:r>
              <a:rPr lang="en-US" b="1" dirty="0" smtClean="0"/>
              <a:t> </a:t>
            </a:r>
            <a:r>
              <a:rPr lang="en-US" b="1" dirty="0"/>
              <a:t>B. </a:t>
            </a:r>
            <a:r>
              <a:rPr lang="en-US" b="1" dirty="0" smtClean="0"/>
              <a:t>Jain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Publication: New Age International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8493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marL="0" indent="0" algn="ctr">
              <a:buNone/>
            </a:pPr>
            <a:r>
              <a:rPr lang="en-IN" sz="5400" dirty="0" smtClean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5107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8115" y="449677"/>
            <a:ext cx="9870510" cy="874951"/>
          </a:xfrm>
        </p:spPr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6970" y="1823391"/>
            <a:ext cx="10972800" cy="4525963"/>
          </a:xfrm>
        </p:spPr>
        <p:txBody>
          <a:bodyPr/>
          <a:lstStyle/>
          <a:p>
            <a:pPr marL="1435100"/>
            <a:r>
              <a:rPr lang="de-DE" dirty="0">
                <a:solidFill>
                  <a:schemeClr val="accent1"/>
                </a:solidFill>
              </a:rPr>
              <a:t>What is an Op-Amp?</a:t>
            </a:r>
          </a:p>
          <a:p>
            <a:pPr marL="1435100"/>
            <a:r>
              <a:rPr lang="de-DE" dirty="0"/>
              <a:t>Characteristics of Ideal and Real Op-Amps</a:t>
            </a:r>
          </a:p>
          <a:p>
            <a:pPr marL="1435100"/>
            <a:r>
              <a:rPr lang="de-DE" dirty="0"/>
              <a:t>Common Op-Amp Circuits</a:t>
            </a:r>
          </a:p>
          <a:p>
            <a:pPr marL="1435100"/>
            <a:r>
              <a:rPr lang="de-DE" dirty="0"/>
              <a:t>Applications of Op-Amps</a:t>
            </a:r>
          </a:p>
          <a:p>
            <a:pPr marL="1435100"/>
            <a:r>
              <a:rPr lang="de-DE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8115" y="421415"/>
            <a:ext cx="9870510" cy="874951"/>
          </a:xfrm>
        </p:spPr>
        <p:txBody>
          <a:bodyPr/>
          <a:lstStyle/>
          <a:p>
            <a:pPr lvl="0">
              <a:spcBef>
                <a:spcPts val="1000"/>
              </a:spcBef>
            </a:pPr>
            <a:r>
              <a:rPr lang="en-US" dirty="0"/>
              <a:t>What is an Op-Amp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872" y="1790365"/>
            <a:ext cx="1052089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 </a:t>
            </a:r>
            <a:r>
              <a:rPr lang="en-US" dirty="0"/>
              <a:t>Operational Amplifier (known as an “Op-Amp”) is a device that is used to amplify a signal using an external power source</a:t>
            </a:r>
          </a:p>
          <a:p>
            <a:pPr marL="0" indent="0">
              <a:buNone/>
            </a:pPr>
            <a:r>
              <a:rPr lang="en-US" dirty="0"/>
              <a:t>Op-Amps are generally composed of:</a:t>
            </a:r>
          </a:p>
          <a:p>
            <a:pPr marL="0" indent="0">
              <a:buNone/>
            </a:pPr>
            <a:r>
              <a:rPr lang="en-US" dirty="0"/>
              <a:t>Transistors, Resistors, </a:t>
            </a:r>
            <a:r>
              <a:rPr lang="en-US" dirty="0" smtClean="0"/>
              <a:t>Capacitors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873" y="4885073"/>
            <a:ext cx="1431255" cy="143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5181600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          +          +</a:t>
            </a:r>
            <a:endParaRPr lang="en-US" sz="6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044" y="4711363"/>
            <a:ext cx="130208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0801" y="4662393"/>
            <a:ext cx="1457325" cy="15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4953000"/>
            <a:ext cx="1447800" cy="145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07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0207" y="221673"/>
            <a:ext cx="10972800" cy="564277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Leading </a:t>
            </a:r>
            <a:r>
              <a:rPr lang="en-US" dirty="0"/>
              <a:t>to the advent of the modern IC which is still used even today (1967 – present)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2380" y="2412710"/>
            <a:ext cx="5562600" cy="247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4945" y="255111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195945" y="521811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Fairchild </a:t>
            </a:r>
            <a:r>
              <a:rPr lang="el-GR" dirty="0" smtClean="0"/>
              <a:t>μ</a:t>
            </a:r>
            <a:r>
              <a:rPr lang="en-US" dirty="0" smtClean="0"/>
              <a:t>A741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8745" y="5218115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Electrical Schematic of </a:t>
            </a:r>
            <a:r>
              <a:rPr lang="el-GR" dirty="0" smtClean="0"/>
              <a:t>μ</a:t>
            </a:r>
            <a:r>
              <a:rPr lang="en-US" dirty="0" smtClean="0"/>
              <a:t>A741</a:t>
            </a:r>
          </a:p>
        </p:txBody>
      </p:sp>
    </p:spTree>
    <p:extLst>
      <p:ext uri="{BB962C8B-B14F-4D97-AF65-F5344CB8AC3E}">
        <p14:creationId xmlns:p14="http://schemas.microsoft.com/office/powerpoint/2010/main" val="16569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89764" y="1069343"/>
            <a:ext cx="8229600" cy="131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dirty="0" smtClean="0"/>
              <a:t>A traditional Op-Amp: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031" y="1882839"/>
            <a:ext cx="2971800" cy="254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75763" y="1950396"/>
            <a:ext cx="3352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:  non-inverting input</a:t>
            </a:r>
          </a:p>
          <a:p>
            <a:r>
              <a:rPr lang="en-US" sz="2000" dirty="0" smtClean="0"/>
              <a:t>:  inverting input</a:t>
            </a:r>
          </a:p>
          <a:p>
            <a:r>
              <a:rPr lang="en-US" sz="2000" dirty="0" smtClean="0"/>
              <a:t>:  output</a:t>
            </a:r>
          </a:p>
          <a:p>
            <a:r>
              <a:rPr lang="en-US" sz="2000" dirty="0" smtClean="0"/>
              <a:t>:  positive power supply</a:t>
            </a:r>
          </a:p>
          <a:p>
            <a:r>
              <a:rPr lang="en-US" sz="2000" dirty="0" smtClean="0"/>
              <a:t>:  negative power supply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8933" y="1947302"/>
            <a:ext cx="838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V</a:t>
            </a:r>
            <a:r>
              <a:rPr lang="en-US" sz="2000" baseline="-25000" dirty="0" smtClean="0"/>
              <a:t>+</a:t>
            </a:r>
            <a:endParaRPr lang="en-US" sz="2000" dirty="0" smtClean="0"/>
          </a:p>
          <a:p>
            <a:r>
              <a:rPr lang="en-US" sz="2000" dirty="0" smtClean="0"/>
              <a:t> V</a:t>
            </a:r>
            <a:r>
              <a:rPr lang="en-US" sz="2000" baseline="-25000" dirty="0" smtClean="0"/>
              <a:t>-</a:t>
            </a:r>
            <a:endParaRPr lang="en-US" sz="2000" dirty="0" smtClean="0"/>
          </a:p>
          <a:p>
            <a:r>
              <a:rPr lang="en-US" sz="2000" dirty="0" smtClean="0"/>
              <a:t> V</a:t>
            </a:r>
            <a:r>
              <a:rPr lang="en-US" sz="2000" baseline="-25000" dirty="0" smtClean="0"/>
              <a:t>out</a:t>
            </a:r>
            <a:endParaRPr lang="en-US" sz="2000" dirty="0" smtClean="0"/>
          </a:p>
          <a:p>
            <a:r>
              <a:rPr lang="en-US" sz="2000" dirty="0" smtClean="0"/>
              <a:t> V</a:t>
            </a:r>
            <a:r>
              <a:rPr lang="en-US" sz="2000" baseline="-25000" dirty="0" smtClean="0"/>
              <a:t>s+</a:t>
            </a:r>
            <a:endParaRPr lang="en-US" sz="2000" dirty="0" smtClean="0"/>
          </a:p>
          <a:p>
            <a:r>
              <a:rPr lang="en-US" sz="2000" dirty="0" smtClean="0"/>
              <a:t> V</a:t>
            </a:r>
            <a:r>
              <a:rPr lang="en-US" sz="2000" baseline="-25000" dirty="0" smtClean="0"/>
              <a:t>s-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61" y="4728054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The difference between the two inputs voltages (V</a:t>
            </a:r>
            <a:r>
              <a:rPr lang="en-US" baseline="-25000" dirty="0" smtClean="0"/>
              <a:t>+</a:t>
            </a:r>
            <a:r>
              <a:rPr lang="en-US" dirty="0" smtClean="0"/>
              <a:t> and V</a:t>
            </a:r>
            <a:r>
              <a:rPr lang="en-US" baseline="-25000" dirty="0" smtClean="0"/>
              <a:t>-</a:t>
            </a:r>
            <a:r>
              <a:rPr lang="en-US" dirty="0" smtClean="0"/>
              <a:t>) multiplied by the gain (K, “amplification factor”) of the Op-Amp gives you the output voltage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The output voltage can only be as high as the </a:t>
            </a:r>
            <a:r>
              <a:rPr lang="en-US" u="sng" dirty="0" smtClean="0"/>
              <a:t>difference</a:t>
            </a:r>
            <a:r>
              <a:rPr lang="en-US" dirty="0" smtClean="0"/>
              <a:t> between the power supply (V</a:t>
            </a:r>
            <a:r>
              <a:rPr lang="en-US" baseline="-25000" dirty="0" smtClean="0"/>
              <a:t>s+</a:t>
            </a:r>
            <a:r>
              <a:rPr lang="en-US" dirty="0" smtClean="0"/>
              <a:t> / V</a:t>
            </a:r>
            <a:r>
              <a:rPr lang="en-US" baseline="-25000" dirty="0" smtClean="0"/>
              <a:t>s-</a:t>
            </a:r>
            <a:r>
              <a:rPr lang="en-US" dirty="0" smtClean="0"/>
              <a:t>)and ground (0 Volts)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3500" y="3846975"/>
            <a:ext cx="3048000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V</a:t>
            </a:r>
            <a:r>
              <a:rPr lang="en-US" sz="3000" baseline="-25000" dirty="0" smtClean="0"/>
              <a:t>out</a:t>
            </a:r>
            <a:r>
              <a:rPr lang="nn-NO" sz="3000" dirty="0" smtClean="0"/>
              <a:t> = K (</a:t>
            </a:r>
            <a:r>
              <a:rPr lang="en-US" sz="3000" dirty="0" smtClean="0"/>
              <a:t>V</a:t>
            </a:r>
            <a:r>
              <a:rPr lang="en-US" sz="3000" baseline="-25000" dirty="0" smtClean="0"/>
              <a:t>+ </a:t>
            </a:r>
            <a:r>
              <a:rPr lang="nn-NO" sz="3000" dirty="0" smtClean="0"/>
              <a:t>-</a:t>
            </a:r>
            <a:r>
              <a:rPr lang="en-US" sz="3000" dirty="0" smtClean="0"/>
              <a:t> V</a:t>
            </a:r>
            <a:r>
              <a:rPr lang="en-US" sz="3000" baseline="-25000" dirty="0" smtClean="0"/>
              <a:t>-</a:t>
            </a:r>
            <a:r>
              <a:rPr lang="nn-NO" sz="3000" dirty="0" smtClean="0"/>
              <a:t>)</a:t>
            </a:r>
            <a:endParaRPr lang="en-US" sz="30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Op-Amps and their Math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5625" y="1089767"/>
            <a:ext cx="10972800" cy="5061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Saturation is caused by increasing/decreasing the input voltage to cause the output voltage to equal the power supply’s voltage*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9764" y="2258291"/>
            <a:ext cx="4850855" cy="378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64" y="2258291"/>
            <a:ext cx="4682134" cy="416392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352025" y="2159583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slope is normally much steeper than it is shown here. Potentially just a few milli-volts (mV) of change in the difference between V</a:t>
            </a:r>
            <a:r>
              <a:rPr lang="en-US" baseline="-25000" dirty="0" smtClean="0"/>
              <a:t>+ </a:t>
            </a:r>
            <a:r>
              <a:rPr lang="en-US" dirty="0" smtClean="0"/>
              <a:t> and V</a:t>
            </a:r>
            <a:r>
              <a:rPr lang="en-US" baseline="-25000" dirty="0" smtClean="0"/>
              <a:t>-</a:t>
            </a:r>
            <a:r>
              <a:rPr lang="en-US" dirty="0" smtClean="0"/>
              <a:t> could cause the op-amp to reach the saturation level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550686" y="3913909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Note that saturation level of traditional Op-Amp is 80% of supply voltage with exception of CMOS op-amp which has a saturation at the power supply’s 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764" y="214817"/>
            <a:ext cx="9870510" cy="658020"/>
          </a:xfrm>
        </p:spPr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0207" y="1136073"/>
            <a:ext cx="10972800" cy="4525963"/>
          </a:xfrm>
        </p:spPr>
        <p:txBody>
          <a:bodyPr/>
          <a:lstStyle/>
          <a:p>
            <a:pPr marL="1435100"/>
            <a:r>
              <a:rPr lang="de-DE" dirty="0"/>
              <a:t>What is an Op-Amp?</a:t>
            </a:r>
          </a:p>
          <a:p>
            <a:pPr marL="1435100"/>
            <a:r>
              <a:rPr lang="de-DE" dirty="0">
                <a:solidFill>
                  <a:schemeClr val="accent1"/>
                </a:solidFill>
              </a:rPr>
              <a:t>Characteristics of Ideal and Real Op-Amps</a:t>
            </a:r>
          </a:p>
          <a:p>
            <a:pPr marL="1435100"/>
            <a:r>
              <a:rPr lang="de-DE" dirty="0"/>
              <a:t>Common Op-Amp Circuits</a:t>
            </a:r>
          </a:p>
          <a:p>
            <a:pPr marL="1435100"/>
            <a:r>
              <a:rPr lang="de-DE" dirty="0"/>
              <a:t>Applications of Op-Amps</a:t>
            </a:r>
          </a:p>
          <a:p>
            <a:pPr marL="1435100"/>
            <a:r>
              <a:rPr lang="de-DE" dirty="0"/>
              <a:t>References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Ideal </a:t>
            </a:r>
            <a:r>
              <a:rPr lang="en-US" dirty="0" smtClean="0"/>
              <a:t>Op-Amp Characteristics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57745" y="1353003"/>
            <a:ext cx="10536098" cy="4525963"/>
          </a:xfrm>
        </p:spPr>
        <p:txBody>
          <a:bodyPr/>
          <a:lstStyle/>
          <a:p>
            <a:r>
              <a:rPr lang="en-US" dirty="0"/>
              <a:t>Infinite voltage gain</a:t>
            </a:r>
          </a:p>
          <a:p>
            <a:r>
              <a:rPr lang="en-US" dirty="0"/>
              <a:t>Infinite input impedance</a:t>
            </a:r>
          </a:p>
          <a:p>
            <a:r>
              <a:rPr lang="en-US" dirty="0"/>
              <a:t>Zero output impedance</a:t>
            </a:r>
          </a:p>
          <a:p>
            <a:r>
              <a:rPr lang="en-US" dirty="0"/>
              <a:t>Infinite bandwidth</a:t>
            </a:r>
          </a:p>
          <a:p>
            <a:r>
              <a:rPr lang="en-US" dirty="0"/>
              <a:t>Zero input offset voltage (i.e., exactly zero out if zero in).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5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CBFB481E3E0418D98C9B3AD2784F7" ma:contentTypeVersion="0" ma:contentTypeDescription="Create a new document." ma:contentTypeScope="" ma:versionID="62c882230b3c7e93c7d8f9d6bf51a3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DC844E-7BDB-4E58-B3E6-A345C5F1DB0F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7389F2-3823-443C-8708-CF5B0CA268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1EF807E-FF50-48F2-B859-CC12FBC038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3853</TotalTime>
  <Words>680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Copperplate Gothic Light</vt:lpstr>
      <vt:lpstr>Courier New</vt:lpstr>
      <vt:lpstr>Times New Roman</vt:lpstr>
      <vt:lpstr>2_Custom Design</vt:lpstr>
      <vt:lpstr>3_Custom Design</vt:lpstr>
      <vt:lpstr>Custom Design</vt:lpstr>
      <vt:lpstr>1_Custom Design</vt:lpstr>
      <vt:lpstr>Equation</vt:lpstr>
      <vt:lpstr>PowerPoint Presentation</vt:lpstr>
      <vt:lpstr>Operational Amplifiers </vt:lpstr>
      <vt:lpstr>Outline of Presentation</vt:lpstr>
      <vt:lpstr>What is an Op-Amp?</vt:lpstr>
      <vt:lpstr>PowerPoint Presentation</vt:lpstr>
      <vt:lpstr>Op-Amps and their Math </vt:lpstr>
      <vt:lpstr>Saturation</vt:lpstr>
      <vt:lpstr>Outline of Presentation</vt:lpstr>
      <vt:lpstr>An Ideal Op-Amp Characteristics </vt:lpstr>
      <vt:lpstr>Ideal versus Real Op-Amps</vt:lpstr>
      <vt:lpstr>Outline of Presentation</vt:lpstr>
      <vt:lpstr>Basic Op-Amp Circuits</vt:lpstr>
      <vt:lpstr>Open Loop vs Closed Loop Circuit</vt:lpstr>
      <vt:lpstr>Op-Amp as Non-Inverting Amplifier</vt:lpstr>
      <vt:lpstr>Op-Amp as Non-Inverting Amplifier</vt:lpstr>
      <vt:lpstr>Op-Amp as Inverting Amplifier</vt:lpstr>
      <vt:lpstr>Op-Amp as Inverting Amplifier</vt:lpstr>
      <vt:lpstr>Op-Amp as Adder/Summing Amplifier</vt:lpstr>
      <vt:lpstr>Op-Amp as Subtractor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Lenovo</cp:lastModifiedBy>
  <cp:revision>147</cp:revision>
  <cp:lastPrinted>2020-06-23T12:12:43Z</cp:lastPrinted>
  <dcterms:created xsi:type="dcterms:W3CDTF">2019-03-30T05:08:49Z</dcterms:created>
  <dcterms:modified xsi:type="dcterms:W3CDTF">2021-03-31T04:39:02Z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0x010100783CBFB481E3E0418D98C9B3AD2784F7</vt:lpwstr>
  </property>
</Properties>
</file>